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Montserrat"/>
      <p:regular r:id="rId29"/>
      <p:bold r:id="rId30"/>
      <p:italic r:id="rId31"/>
      <p:boldItalic r:id="rId32"/>
    </p:embeddedFont>
    <p:embeddedFont>
      <p:font typeface="Montserrat"/>
      <p:regular r:id="rId33"/>
      <p:bold r:id="rId34"/>
      <p:italic r:id="rId35"/>
      <p:boldItalic r:id="rId36"/>
    </p:embeddedFont>
    <p:embeddedFont>
      <p:font typeface="Montserrat"/>
      <p:regular r:id="rId37"/>
      <p:bold r:id="rId38"/>
      <p:italic r:id="rId39"/>
      <p:boldItalic r:id="rId40"/>
    </p:embeddedFont>
    <p:embeddedFont>
      <p:font typeface="Montserra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Montserrat"/>
      <a:defRPr b="0" i="0" sz="1400" u="none" cap="none" strike="noStrike">
        <a:solidFill>
          <a:srgbClr val="000000"/>
        </a:solidFill>
        <a:latin typeface="Montserrat"/>
        <a:ea typeface="Montserrat"/>
        <a:cs typeface="Montserrat"/>
        <a:sym typeface="Montserrat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Montserrat"/>
      <a:defRPr b="0" i="0" sz="1400" u="none" cap="none" strike="noStrike">
        <a:solidFill>
          <a:srgbClr val="000000"/>
        </a:solidFill>
        <a:latin typeface="Montserrat"/>
        <a:ea typeface="Montserrat"/>
        <a:cs typeface="Montserrat"/>
        <a:sym typeface="Montserrat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Montserrat"/>
      <a:defRPr b="0" i="0" sz="1400" u="none" cap="none" strike="noStrike">
        <a:solidFill>
          <a:srgbClr val="000000"/>
        </a:solidFill>
        <a:latin typeface="Montserrat"/>
        <a:ea typeface="Montserrat"/>
        <a:cs typeface="Montserrat"/>
        <a:sym typeface="Montserrat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Montserrat"/>
      <a:defRPr b="0" i="0" sz="1400" u="none" cap="none" strike="noStrike">
        <a:solidFill>
          <a:srgbClr val="000000"/>
        </a:solidFill>
        <a:latin typeface="Montserrat"/>
        <a:ea typeface="Montserrat"/>
        <a:cs typeface="Montserrat"/>
        <a:sym typeface="Montserrat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Montserrat"/>
      <a:defRPr b="0" i="0" sz="1400" u="none" cap="none" strike="noStrike">
        <a:solidFill>
          <a:srgbClr val="000000"/>
        </a:solidFill>
        <a:latin typeface="Montserrat"/>
        <a:ea typeface="Montserrat"/>
        <a:cs typeface="Montserrat"/>
        <a:sym typeface="Montserrat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Montserrat"/>
      <a:defRPr b="0" i="0" sz="1400" u="none" cap="none" strike="noStrike">
        <a:solidFill>
          <a:srgbClr val="000000"/>
        </a:solidFill>
        <a:latin typeface="Montserrat"/>
        <a:ea typeface="Montserrat"/>
        <a:cs typeface="Montserrat"/>
        <a:sym typeface="Montserrat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Montserrat"/>
      <a:defRPr b="0" i="0" sz="1400" u="none" cap="none" strike="noStrike">
        <a:solidFill>
          <a:srgbClr val="000000"/>
        </a:solidFill>
        <a:latin typeface="Montserrat"/>
        <a:ea typeface="Montserrat"/>
        <a:cs typeface="Montserrat"/>
        <a:sym typeface="Montserrat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Montserrat"/>
      <a:defRPr b="0" i="0" sz="1400" u="none" cap="none" strike="noStrike">
        <a:solidFill>
          <a:srgbClr val="000000"/>
        </a:solidFill>
        <a:latin typeface="Montserrat"/>
        <a:ea typeface="Montserrat"/>
        <a:cs typeface="Montserrat"/>
        <a:sym typeface="Montserrat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Montserrat"/>
      <a:defRPr b="0" i="0" sz="1400" u="none" cap="none" strike="noStrike">
        <a:solidFill>
          <a:srgbClr val="000000"/>
        </a:solidFill>
        <a:latin typeface="Montserrat"/>
        <a:ea typeface="Montserrat"/>
        <a:cs typeface="Montserrat"/>
        <a:sym typeface="Montserrat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font" Target="fonts/NunitoSansMedium-regular.fntdata"/><Relationship Id="rId30" Type="http://schemas.openxmlformats.org/officeDocument/2006/relationships/font" Target="fonts/NunitoSansMedium-bold.fntdata"/><Relationship Id="rId31" Type="http://schemas.openxmlformats.org/officeDocument/2006/relationships/font" Target="fonts/NunitoSansMedium-italic.fntdata"/><Relationship Id="rId32" Type="http://schemas.openxmlformats.org/officeDocument/2006/relationships/font" Target="fonts/NunitoSansMedium-boldItalic.fntdata"/><Relationship Id="rId33" Type="http://schemas.openxmlformats.org/officeDocument/2006/relationships/font" Target="fonts/Tomorrow-regular.fntdata"/><Relationship Id="rId34" Type="http://schemas.openxmlformats.org/officeDocument/2006/relationships/font" Target="fonts/Tomorrow-bold.fntdata"/><Relationship Id="rId35" Type="http://schemas.openxmlformats.org/officeDocument/2006/relationships/font" Target="fonts/Tomorrow-italic.fntdata"/><Relationship Id="rId36" Type="http://schemas.openxmlformats.org/officeDocument/2006/relationships/font" Target="fonts/Tomorrow-boldItalic.fntdata"/><Relationship Id="rId37" Type="http://schemas.openxmlformats.org/officeDocument/2006/relationships/font" Target="fonts/TomorrowLight-regular.fntdata"/><Relationship Id="rId38" Type="http://schemas.openxmlformats.org/officeDocument/2006/relationships/font" Target="fonts/TomorrowLight-bold.fntdata"/><Relationship Id="rId39" Type="http://schemas.openxmlformats.org/officeDocument/2006/relationships/font" Target="fonts/TomorrowLight-italic.fntdata"/><Relationship Id="rId40" Type="http://schemas.openxmlformats.org/officeDocument/2006/relationships/font" Target="fonts/TomorrowLight-boldItalic.fntdata"/><Relationship Id="rId41" Type="http://schemas.openxmlformats.org/officeDocument/2006/relationships/font" Target="fonts/NunitoSans-regular.fntdata"/><Relationship Id="rId42" Type="http://schemas.openxmlformats.org/officeDocument/2006/relationships/font" Target="fonts/NunitoSans-bold.fntdata"/><Relationship Id="rId43" Type="http://schemas.openxmlformats.org/officeDocument/2006/relationships/font" Target="fonts/NunitoSans-italic.fntdata"/><Relationship Id="rId44" Type="http://schemas.openxmlformats.org/officeDocument/2006/relationships/font" Target="fonts/Nunito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Montserrat"/>
      <a:defRPr b="0" i="0" sz="1400" u="none" cap="none" strike="noStrike">
        <a:solidFill>
          <a:srgbClr val="000000"/>
        </a:solidFill>
        <a:latin typeface="Montserrat"/>
        <a:ea typeface="Montserrat"/>
        <a:cs typeface="Montserrat"/>
        <a:sym typeface="Montserrat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Montserrat"/>
      <a:defRPr b="0" i="0" sz="1400" u="none" cap="none" strike="noStrike">
        <a:solidFill>
          <a:srgbClr val="000000"/>
        </a:solidFill>
        <a:latin typeface="Montserrat"/>
        <a:ea typeface="Montserrat"/>
        <a:cs typeface="Montserrat"/>
        <a:sym typeface="Montserrat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Montserrat"/>
      <a:defRPr b="0" i="0" sz="1400" u="none" cap="none" strike="noStrike">
        <a:solidFill>
          <a:srgbClr val="000000"/>
        </a:solidFill>
        <a:latin typeface="Montserrat"/>
        <a:ea typeface="Montserrat"/>
        <a:cs typeface="Montserrat"/>
        <a:sym typeface="Montserrat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Montserrat"/>
      <a:defRPr b="0" i="0" sz="1400" u="none" cap="none" strike="noStrike">
        <a:solidFill>
          <a:srgbClr val="000000"/>
        </a:solidFill>
        <a:latin typeface="Montserrat"/>
        <a:ea typeface="Montserrat"/>
        <a:cs typeface="Montserrat"/>
        <a:sym typeface="Montserrat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Montserrat"/>
      <a:defRPr b="0" i="0" sz="1400" u="none" cap="none" strike="noStrike">
        <a:solidFill>
          <a:srgbClr val="000000"/>
        </a:solidFill>
        <a:latin typeface="Montserrat"/>
        <a:ea typeface="Montserrat"/>
        <a:cs typeface="Montserrat"/>
        <a:sym typeface="Montserrat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Montserrat"/>
      <a:defRPr b="0" i="0" sz="1400" u="none" cap="none" strike="noStrike">
        <a:solidFill>
          <a:srgbClr val="000000"/>
        </a:solidFill>
        <a:latin typeface="Montserrat"/>
        <a:ea typeface="Montserrat"/>
        <a:cs typeface="Montserrat"/>
        <a:sym typeface="Montserrat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Montserrat"/>
      <a:defRPr b="0" i="0" sz="1400" u="none" cap="none" strike="noStrike">
        <a:solidFill>
          <a:srgbClr val="000000"/>
        </a:solidFill>
        <a:latin typeface="Montserrat"/>
        <a:ea typeface="Montserrat"/>
        <a:cs typeface="Montserrat"/>
        <a:sym typeface="Montserrat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Montserrat"/>
      <a:defRPr b="0" i="0" sz="1400" u="none" cap="none" strike="noStrike">
        <a:solidFill>
          <a:srgbClr val="000000"/>
        </a:solidFill>
        <a:latin typeface="Montserrat"/>
        <a:ea typeface="Montserrat"/>
        <a:cs typeface="Montserrat"/>
        <a:sym typeface="Montserrat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Montserrat"/>
      <a:defRPr b="0" i="0" sz="1400" u="none" cap="none" strike="noStrike">
        <a:solidFill>
          <a:srgbClr val="000000"/>
        </a:solidFill>
        <a:latin typeface="Montserrat"/>
        <a:ea typeface="Montserrat"/>
        <a:cs typeface="Montserrat"/>
        <a:sym typeface="Montserrat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aa151282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aa151282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aa1512823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aa1512823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https://event.surf.nl/national-accelerated-computing-workshop/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aa1512823a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aa1512823a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https://event.surf.nl/national-accelerated-computing-workshop/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aa1512823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aa1512823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https://www.youtube.com/watch?v=I_88S8DWbcU&amp;t=1s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aa6c89dfe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aa6c89dfe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https://www.youtube.com/watch?v=I_88S8DWbcU&amp;t=1s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aa6c89df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aa6c89df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https://www.youtube.com/watch?v=I_88S8DWbcU&amp;t=1s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aa1512823a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aa1512823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aa1512823a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aa1512823a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aa774a052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aa774a052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aa6c89dfe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aa6c89dfe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aa774a0529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aa774a0529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aa1512823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aa1512823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https://event.surf.nl/national-accelerated-computing-workshop/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aa1512823a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aa1512823a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aa1512823a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aa1512823a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https://event.surf.nl/national-accelerated-computing-workshop/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aa1512823a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aa1512823a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aa1512823a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aa1512823a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https://event.surf.nl/national-accelerated-computing-workshop/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aa1512823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aa1512823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https://www.youtube.com/watch?v=I_88S8DWbcU&amp;t=1s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aa1512823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aa1512823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aa1512823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aa1512823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https://www.youtube.com/watch?v=I_88S8DWbcU&amp;t=1s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aa1512823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aa1512823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https://www.youtube.com/watch?v=I_88S8DWbcU&amp;t=1s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aa1512823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aa1512823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https://www.youtube.com/watch?v=I_88S8DWbcU&amp;t=1s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aa1512823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aa1512823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https://event.surf.nl/national-accelerated-computing-workshop/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aa1512823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aa1512823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https://event.surf.nl/national-accelerated-computing-workshop/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>
                <a:latin typeface="Montserrat"/>
              </a:rP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- Alt 3">
  <p:cSld name="TITLE_1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ctrTitle"/>
          </p:nvPr>
        </p:nvSpPr>
        <p:spPr>
          <a:xfrm>
            <a:off x="552600" y="2878000"/>
            <a:ext cx="6591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Montserrat"/>
              <a:buNone/>
              <a:defRPr sz="7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311700" y="545550"/>
            <a:ext cx="3396600" cy="6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subTitle"/>
          </p:nvPr>
        </p:nvSpPr>
        <p:spPr>
          <a:xfrm>
            <a:off x="0" y="0"/>
            <a:ext cx="3396600" cy="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Montserrat"/>
              <a:buNone/>
              <a:defRPr sz="8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/>
            </a:lvl9pPr>
          </a:lstStyle>
          <a:p/>
        </p:txBody>
      </p:sp>
      <p:grpSp>
        <p:nvGrpSpPr>
          <p:cNvPr id="54" name="Google Shape;54;p13"/>
          <p:cNvGrpSpPr/>
          <p:nvPr/>
        </p:nvGrpSpPr>
        <p:grpSpPr>
          <a:xfrm>
            <a:off x="-3175" y="1"/>
            <a:ext cx="9146700" cy="330024"/>
            <a:chOff x="-3175" y="1"/>
            <a:chExt cx="9146700" cy="330024"/>
          </a:xfrm>
        </p:grpSpPr>
        <p:sp>
          <p:nvSpPr>
            <p:cNvPr id="55" name="Google Shape;55;p13"/>
            <p:cNvSpPr/>
            <p:nvPr/>
          </p:nvSpPr>
          <p:spPr>
            <a:xfrm>
              <a:off x="8952255" y="115632"/>
              <a:ext cx="78600" cy="89100"/>
            </a:xfrm>
            <a:prstGeom prst="chevron">
              <a:avLst>
                <a:gd fmla="val 67909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6" name="Google Shape;56;p13"/>
            <p:cNvSpPr/>
            <p:nvPr/>
          </p:nvSpPr>
          <p:spPr>
            <a:xfrm rot="10800000">
              <a:off x="8571371" y="115701"/>
              <a:ext cx="78600" cy="89100"/>
            </a:xfrm>
            <a:prstGeom prst="chevron">
              <a:avLst>
                <a:gd fmla="val 67909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57" name="Google Shape;57;p13"/>
            <p:cNvCxnSpPr/>
            <p:nvPr/>
          </p:nvCxnSpPr>
          <p:spPr>
            <a:xfrm>
              <a:off x="8442400" y="1"/>
              <a:ext cx="0" cy="33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" name="Google Shape;58;p13"/>
            <p:cNvCxnSpPr/>
            <p:nvPr/>
          </p:nvCxnSpPr>
          <p:spPr>
            <a:xfrm>
              <a:off x="8801100" y="19"/>
              <a:ext cx="0" cy="33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" name="Google Shape;59;p13"/>
            <p:cNvCxnSpPr/>
            <p:nvPr/>
          </p:nvCxnSpPr>
          <p:spPr>
            <a:xfrm rot="10800000">
              <a:off x="-3175" y="330025"/>
              <a:ext cx="9146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0" name="Google Shape;60;p13"/>
          <p:cNvSpPr/>
          <p:nvPr/>
        </p:nvSpPr>
        <p:spPr>
          <a:xfrm>
            <a:off x="8492701" y="4245025"/>
            <a:ext cx="308400" cy="427800"/>
          </a:xfrm>
          <a:prstGeom prst="chevron">
            <a:avLst>
              <a:gd fmla="val 67909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Montserrat"/>
              </a:rP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8288201" y="4245025"/>
            <a:ext cx="308400" cy="427800"/>
          </a:xfrm>
          <a:prstGeom prst="chevron">
            <a:avLst>
              <a:gd fmla="val 67909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Montserrat"/>
              </a:rP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" name="Google Shape;62;p13"/>
          <p:cNvSpPr/>
          <p:nvPr/>
        </p:nvSpPr>
        <p:spPr>
          <a:xfrm>
            <a:off x="8074601" y="4245025"/>
            <a:ext cx="308400" cy="427800"/>
          </a:xfrm>
          <a:prstGeom prst="chevron">
            <a:avLst>
              <a:gd fmla="val 67909" name="adj"/>
            </a:avLst>
          </a:prstGeom>
          <a:solidFill>
            <a:schemeClr val="accent6"/>
          </a:solidFill>
          <a:ln>
            <a:noFill/>
          </a:ln>
          <a:effectLst>
            <a:outerShdw blurRad="28575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Montserrat"/>
              </a:rP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Montserrat"/>
              </a:rP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Montserrat"/>
        <a:defRPr b="0" i="0" sz="1400" u="none" cap="none" strike="noStrike">
          <a:solidFill>
            <a:srgbClr val="000000"/>
          </a:solidFill>
          <a:latin typeface="Montserrat"/>
          <a:ea typeface="Montserrat"/>
          <a:cs typeface="Montserrat"/>
          <a:sym typeface="Montserrat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Montserrat"/>
        <a:defRPr b="0" i="0" sz="1400" u="none" cap="none" strike="noStrike">
          <a:solidFill>
            <a:srgbClr val="000000"/>
          </a:solidFill>
          <a:latin typeface="Montserrat"/>
          <a:ea typeface="Montserrat"/>
          <a:cs typeface="Montserrat"/>
          <a:sym typeface="Montserrat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Montserrat"/>
        <a:defRPr b="0" i="0" sz="1400" u="none" cap="none" strike="noStrike">
          <a:solidFill>
            <a:srgbClr val="000000"/>
          </a:solidFill>
          <a:latin typeface="Montserrat"/>
          <a:ea typeface="Montserrat"/>
          <a:cs typeface="Montserrat"/>
          <a:sym typeface="Montserrat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Montserrat"/>
        <a:defRPr b="0" i="0" sz="1400" u="none" cap="none" strike="noStrike">
          <a:solidFill>
            <a:srgbClr val="000000"/>
          </a:solidFill>
          <a:latin typeface="Montserrat"/>
          <a:ea typeface="Montserrat"/>
          <a:cs typeface="Montserrat"/>
          <a:sym typeface="Montserrat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Montserrat"/>
        <a:defRPr b="0" i="0" sz="1400" u="none" cap="none" strike="noStrike">
          <a:solidFill>
            <a:srgbClr val="000000"/>
          </a:solidFill>
          <a:latin typeface="Montserrat"/>
          <a:ea typeface="Montserrat"/>
          <a:cs typeface="Montserrat"/>
          <a:sym typeface="Montserrat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Montserrat"/>
        <a:defRPr b="0" i="0" sz="1400" u="none" cap="none" strike="noStrike">
          <a:solidFill>
            <a:srgbClr val="000000"/>
          </a:solidFill>
          <a:latin typeface="Montserrat"/>
          <a:ea typeface="Montserrat"/>
          <a:cs typeface="Montserrat"/>
          <a:sym typeface="Montserrat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Montserrat"/>
        <a:defRPr b="0" i="0" sz="1400" u="none" cap="none" strike="noStrike">
          <a:solidFill>
            <a:srgbClr val="000000"/>
          </a:solidFill>
          <a:latin typeface="Montserrat"/>
          <a:ea typeface="Montserrat"/>
          <a:cs typeface="Montserrat"/>
          <a:sym typeface="Montserrat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Montserrat"/>
        <a:defRPr b="0" i="0" sz="1400" u="none" cap="none" strike="noStrike">
          <a:solidFill>
            <a:srgbClr val="000000"/>
          </a:solidFill>
          <a:latin typeface="Montserrat"/>
          <a:ea typeface="Montserrat"/>
          <a:cs typeface="Montserrat"/>
          <a:sym typeface="Montserrat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Montserrat"/>
        <a:defRPr b="0" i="0" sz="1400" u="none" cap="none" strike="noStrike">
          <a:solidFill>
            <a:srgbClr val="000000"/>
          </a:solidFill>
          <a:latin typeface="Montserrat"/>
          <a:ea typeface="Montserrat"/>
          <a:cs typeface="Montserrat"/>
          <a:sym typeface="Montserrat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Montserrat"/>
        <a:defRPr b="0" i="0" sz="1400" u="none" cap="none" strike="noStrike">
          <a:solidFill>
            <a:srgbClr val="000000"/>
          </a:solidFill>
          <a:latin typeface="Montserrat"/>
          <a:ea typeface="Montserrat"/>
          <a:cs typeface="Montserrat"/>
          <a:sym typeface="Montserrat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Montserrat"/>
        <a:defRPr b="0" i="0" sz="1400" u="none" cap="none" strike="noStrike">
          <a:solidFill>
            <a:srgbClr val="000000"/>
          </a:solidFill>
          <a:latin typeface="Montserrat"/>
          <a:ea typeface="Montserrat"/>
          <a:cs typeface="Montserrat"/>
          <a:sym typeface="Montserrat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Montserrat"/>
        <a:defRPr b="0" i="0" sz="1400" u="none" cap="none" strike="noStrike">
          <a:solidFill>
            <a:srgbClr val="000000"/>
          </a:solidFill>
          <a:latin typeface="Montserrat"/>
          <a:ea typeface="Montserrat"/>
          <a:cs typeface="Montserrat"/>
          <a:sym typeface="Montserrat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Montserrat"/>
        <a:defRPr b="0" i="0" sz="1400" u="none" cap="none" strike="noStrike">
          <a:solidFill>
            <a:srgbClr val="000000"/>
          </a:solidFill>
          <a:latin typeface="Montserrat"/>
          <a:ea typeface="Montserrat"/>
          <a:cs typeface="Montserrat"/>
          <a:sym typeface="Montserrat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Montserrat"/>
        <a:defRPr b="0" i="0" sz="1400" u="none" cap="none" strike="noStrike">
          <a:solidFill>
            <a:srgbClr val="000000"/>
          </a:solidFill>
          <a:latin typeface="Montserrat"/>
          <a:ea typeface="Montserrat"/>
          <a:cs typeface="Montserrat"/>
          <a:sym typeface="Montserrat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Montserrat"/>
        <a:defRPr b="0" i="0" sz="1400" u="none" cap="none" strike="noStrike">
          <a:solidFill>
            <a:srgbClr val="000000"/>
          </a:solidFill>
          <a:latin typeface="Montserrat"/>
          <a:ea typeface="Montserrat"/>
          <a:cs typeface="Montserrat"/>
          <a:sym typeface="Montserrat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Montserrat"/>
        <a:defRPr b="0" i="0" sz="1400" u="none" cap="none" strike="noStrike">
          <a:solidFill>
            <a:srgbClr val="000000"/>
          </a:solidFill>
          <a:latin typeface="Montserrat"/>
          <a:ea typeface="Montserrat"/>
          <a:cs typeface="Montserrat"/>
          <a:sym typeface="Montserrat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Montserrat"/>
        <a:defRPr b="0" i="0" sz="1400" u="none" cap="none" strike="noStrike">
          <a:solidFill>
            <a:srgbClr val="000000"/>
          </a:solidFill>
          <a:latin typeface="Montserrat"/>
          <a:ea typeface="Montserrat"/>
          <a:cs typeface="Montserrat"/>
          <a:sym typeface="Montserrat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Montserrat"/>
        <a:defRPr b="0" i="0" sz="1400" u="none" cap="none" strike="noStrike">
          <a:solidFill>
            <a:srgbClr val="000000"/>
          </a:solidFill>
          <a:latin typeface="Montserrat"/>
          <a:ea typeface="Montserrat"/>
          <a:cs typeface="Montserrat"/>
          <a:sym typeface="Montserrat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Montserrat"/>
        <a:defRPr b="0" i="0" sz="1400" u="none" cap="none" strike="noStrike">
          <a:solidFill>
            <a:srgbClr val="000000"/>
          </a:solidFill>
          <a:latin typeface="Montserrat"/>
          <a:ea typeface="Montserrat"/>
          <a:cs typeface="Montserrat"/>
          <a:sym typeface="Montserrat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Montserrat"/>
        <a:defRPr b="0" i="0" sz="1400" u="none" cap="none" strike="noStrike">
          <a:solidFill>
            <a:srgbClr val="000000"/>
          </a:solidFill>
          <a:latin typeface="Montserrat"/>
          <a:ea typeface="Montserrat"/>
          <a:cs typeface="Montserrat"/>
          <a:sym typeface="Montserrat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Montserrat"/>
        <a:defRPr b="0" i="0" sz="1400" u="none" cap="none" strike="noStrike">
          <a:solidFill>
            <a:srgbClr val="000000"/>
          </a:solidFill>
          <a:latin typeface="Montserrat"/>
          <a:ea typeface="Montserrat"/>
          <a:cs typeface="Montserrat"/>
          <a:sym typeface="Montserrat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Montserrat"/>
        <a:defRPr b="0" i="0" sz="1400" u="none" cap="none" strike="noStrike">
          <a:solidFill>
            <a:srgbClr val="000000"/>
          </a:solidFill>
          <a:latin typeface="Montserrat"/>
          <a:ea typeface="Montserrat"/>
          <a:cs typeface="Montserrat"/>
          <a:sym typeface="Montserrat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Montserrat"/>
        <a:defRPr b="0" i="0" sz="1400" u="none" cap="none" strike="noStrike">
          <a:solidFill>
            <a:srgbClr val="000000"/>
          </a:solidFill>
          <a:latin typeface="Montserrat"/>
          <a:ea typeface="Montserrat"/>
          <a:cs typeface="Montserrat"/>
          <a:sym typeface="Montserrat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Montserrat"/>
        <a:defRPr b="0" i="0" sz="1400" u="none" cap="none" strike="noStrike">
          <a:solidFill>
            <a:srgbClr val="000000"/>
          </a:solidFill>
          <a:latin typeface="Montserrat"/>
          <a:ea typeface="Montserrat"/>
          <a:cs typeface="Montserrat"/>
          <a:sym typeface="Montserrat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Montserrat"/>
        <a:defRPr b="0" i="0" sz="1400" u="none" cap="none" strike="noStrike">
          <a:solidFill>
            <a:srgbClr val="000000"/>
          </a:solidFill>
          <a:latin typeface="Montserrat"/>
          <a:ea typeface="Montserrat"/>
          <a:cs typeface="Montserrat"/>
          <a:sym typeface="Montserrat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Montserrat"/>
        <a:defRPr b="0" i="0" sz="1400" u="none" cap="none" strike="noStrike">
          <a:solidFill>
            <a:srgbClr val="000000"/>
          </a:solidFill>
          <a:latin typeface="Montserrat"/>
          <a:ea typeface="Montserrat"/>
          <a:cs typeface="Montserrat"/>
          <a:sym typeface="Montserrat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Montserrat"/>
        <a:defRPr b="0" i="0" sz="1400" u="none" cap="none" strike="noStrike">
          <a:solidFill>
            <a:srgbClr val="000000"/>
          </a:solidFill>
          <a:latin typeface="Montserrat"/>
          <a:ea typeface="Montserrat"/>
          <a:cs typeface="Montserrat"/>
          <a:sym typeface="Montserrat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Relationship Id="rId6" Type="http://schemas.openxmlformats.org/officeDocument/2006/relationships/image" Target="../media/image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24.png"/><Relationship Id="rId6" Type="http://schemas.openxmlformats.org/officeDocument/2006/relationships/image" Target="../media/image26.png"/><Relationship Id="rId7" Type="http://schemas.openxmlformats.org/officeDocument/2006/relationships/image" Target="../media/image25.png"/><Relationship Id="rId8" Type="http://schemas.openxmlformats.org/officeDocument/2006/relationships/image" Target="../media/image27.png"/><Relationship Id="rId9" Type="http://schemas.openxmlformats.org/officeDocument/2006/relationships/image" Target="../media/image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7.png"/><Relationship Id="rId6" Type="http://schemas.openxmlformats.org/officeDocument/2006/relationships/image" Target="../media/image19.png"/><Relationship Id="rId7" Type="http://schemas.openxmlformats.org/officeDocument/2006/relationships/image" Target="../media/image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idx="4294967295" type="subTitle"/>
          </p:nvPr>
        </p:nvSpPr>
        <p:spPr>
          <a:xfrm>
            <a:off x="1038650" y="2961410"/>
            <a:ext cx="3396600" cy="6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3273"/>
              <a:buFont typeface="Montserrat"/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Thibeau Wouters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665734" y="739234"/>
            <a:ext cx="39600" cy="1581900"/>
          </a:xfrm>
          <a:prstGeom prst="snip1Rect">
            <a:avLst>
              <a:gd fmla="val 0" name="adj"/>
            </a:avLst>
          </a:prstGeom>
          <a:solidFill>
            <a:srgbClr val="26A6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Montserrat"/>
              </a:rP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200" y="4011302"/>
            <a:ext cx="1884074" cy="847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4">
            <a:alphaModFix/>
          </a:blip>
          <a:srcRect b="0" l="0" r="63880" t="0"/>
          <a:stretch/>
        </p:blipFill>
        <p:spPr>
          <a:xfrm>
            <a:off x="985525" y="3959050"/>
            <a:ext cx="1011325" cy="952328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>
            <p:ph type="ctrTitle"/>
          </p:nvPr>
        </p:nvSpPr>
        <p:spPr>
          <a:xfrm>
            <a:off x="781184" y="726109"/>
            <a:ext cx="6591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GB" sz="4200">
                <a:latin typeface="Montserrat"/>
              </a:rPr>
              <a:t>Preparing for Einstein Telescope: GPU-native scientific computing without compromises</a:t>
            </a:r>
            <a:endParaRPr sz="4200"/>
          </a:p>
        </p:txBody>
      </p:sp>
      <p:sp>
        <p:nvSpPr>
          <p:cNvPr id="77" name="Google Shape;77;p15"/>
          <p:cNvSpPr/>
          <p:nvPr/>
        </p:nvSpPr>
        <p:spPr>
          <a:xfrm>
            <a:off x="7472900" y="4098400"/>
            <a:ext cx="1504800" cy="72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Montserrat"/>
              </a:rPr>
              <a:t/>
            </a:r>
            <a:endParaRPr/>
          </a:p>
        </p:txBody>
      </p:sp>
      <p:sp>
        <p:nvSpPr>
          <p:cNvPr id="78" name="Google Shape;78;p15"/>
          <p:cNvSpPr txBox="1"/>
          <p:nvPr>
            <p:ph idx="4294967295" type="subTitle"/>
          </p:nvPr>
        </p:nvSpPr>
        <p:spPr>
          <a:xfrm>
            <a:off x="5615750" y="4194100"/>
            <a:ext cx="30666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81818"/>
              <a:buFont typeface="Montserrat"/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Advanced Computing User Day</a:t>
            </a: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2025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8382875" y="7225"/>
            <a:ext cx="761100" cy="31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Montserrat"/>
              </a:rP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/>
          <p:nvPr/>
        </p:nvSpPr>
        <p:spPr>
          <a:xfrm>
            <a:off x="7472900" y="4022200"/>
            <a:ext cx="1504800" cy="72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Montserrat"/>
              </a:rPr>
              <a:t/>
            </a:r>
            <a:endParaRPr/>
          </a:p>
        </p:txBody>
      </p:sp>
      <p:sp>
        <p:nvSpPr>
          <p:cNvPr id="142" name="Google Shape;142;p24"/>
          <p:cNvSpPr/>
          <p:nvPr/>
        </p:nvSpPr>
        <p:spPr>
          <a:xfrm>
            <a:off x="8382875" y="7225"/>
            <a:ext cx="761100" cy="31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Montserrat"/>
              </a:rPr>
              <a:t/>
            </a:r>
            <a:endParaRPr/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25"/>
            <a:ext cx="982836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4"/>
          <p:cNvSpPr txBox="1"/>
          <p:nvPr>
            <p:ph idx="4294967295" type="title"/>
          </p:nvPr>
        </p:nvSpPr>
        <p:spPr>
          <a:xfrm>
            <a:off x="297200" y="180800"/>
            <a:ext cx="86805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Einstein Telescope: </a:t>
            </a:r>
            <a:endParaRPr sz="30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Europe’s next-gen detector (in NL?)</a:t>
            </a:r>
            <a:endParaRPr sz="30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" name="Google Shape;145;p24"/>
          <p:cNvSpPr txBox="1"/>
          <p:nvPr/>
        </p:nvSpPr>
        <p:spPr>
          <a:xfrm>
            <a:off x="623050" y="2056500"/>
            <a:ext cx="86064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~100,000 detections per year</a:t>
            </a:r>
            <a:r>
              <a:rPr b="1" lang="en-GB" sz="41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!!!</a:t>
            </a:r>
            <a:endParaRPr b="1" sz="41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/>
          <p:nvPr/>
        </p:nvSpPr>
        <p:spPr>
          <a:xfrm>
            <a:off x="7472900" y="4022200"/>
            <a:ext cx="1504800" cy="72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Montserrat"/>
              </a:rPr>
              <a:t/>
            </a:r>
            <a:endParaRPr/>
          </a:p>
        </p:txBody>
      </p:sp>
      <p:sp>
        <p:nvSpPr>
          <p:cNvPr id="151" name="Google Shape;151;p25"/>
          <p:cNvSpPr/>
          <p:nvPr/>
        </p:nvSpPr>
        <p:spPr>
          <a:xfrm>
            <a:off x="8382875" y="7225"/>
            <a:ext cx="761100" cy="31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Montserrat"/>
              </a:rPr>
              <a:t/>
            </a:r>
            <a:endParaRPr/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25"/>
            <a:ext cx="982836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>
            <p:ph idx="4294967295" type="title"/>
          </p:nvPr>
        </p:nvSpPr>
        <p:spPr>
          <a:xfrm>
            <a:off x="297200" y="180800"/>
            <a:ext cx="86805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Einstein Telescope: </a:t>
            </a:r>
            <a:endParaRPr sz="30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Europe’s next-gen detector (in NL?)</a:t>
            </a:r>
            <a:endParaRPr sz="30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" name="Google Shape;154;p25"/>
          <p:cNvSpPr txBox="1"/>
          <p:nvPr/>
        </p:nvSpPr>
        <p:spPr>
          <a:xfrm>
            <a:off x="623050" y="2056500"/>
            <a:ext cx="86064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~100,000 detections per year</a:t>
            </a:r>
            <a:r>
              <a:rPr b="1" lang="en-GB" sz="41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!!!</a:t>
            </a:r>
            <a:endParaRPr b="1" sz="41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" name="Google Shape;155;p25"/>
          <p:cNvSpPr txBox="1"/>
          <p:nvPr/>
        </p:nvSpPr>
        <p:spPr>
          <a:xfrm>
            <a:off x="623050" y="3327900"/>
            <a:ext cx="86064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Computationally intractable…</a:t>
            </a:r>
            <a:endParaRPr b="1" sz="41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297200" y="180800"/>
            <a:ext cx="5841600" cy="7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Data analysis problem</a:t>
            </a:r>
            <a:endParaRPr sz="30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472250" y="1232650"/>
            <a:ext cx="7796100" cy="3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●"/>
            </a:pPr>
            <a:r>
              <a:rPr lang="en-GB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Analyzing one month of Einstein Telescope data: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○"/>
            </a:pPr>
            <a:r>
              <a:rPr lang="en-GB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~billions/quadrillions of CPU hours</a:t>
            </a:r>
            <a:r>
              <a:rPr b="1" lang="en-GB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!!!</a:t>
            </a:r>
            <a:br>
              <a:rPr lang="en-GB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GB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●"/>
            </a:pPr>
            <a:r>
              <a:rPr lang="en-GB" sz="20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Goal</a:t>
            </a:r>
            <a:r>
              <a:rPr lang="en-GB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 make our data analysis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○"/>
            </a:pPr>
            <a:r>
              <a:rPr lang="en-GB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Fast (GPUs)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○"/>
            </a:pPr>
            <a:r>
              <a:rPr lang="en-GB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Accurate and flexible (no machine learning)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○"/>
            </a:pPr>
            <a:r>
              <a:rPr lang="en-GB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Easy to use (Python over C/C++, Fortran,...)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/>
          <p:nvPr/>
        </p:nvSpPr>
        <p:spPr>
          <a:xfrm>
            <a:off x="3091875" y="167793"/>
            <a:ext cx="3105000" cy="3105000"/>
          </a:xfrm>
          <a:prstGeom prst="ellipse">
            <a:avLst/>
          </a:prstGeom>
          <a:solidFill>
            <a:srgbClr val="5D97F7">
              <a:alpha val="50000"/>
            </a:srgbClr>
          </a:solidFill>
          <a:ln cap="flat" cmpd="sng" w="73850">
            <a:solidFill>
              <a:srgbClr val="2A56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8550" lIns="138550" spcFirstLastPara="1" rIns="138550" wrap="square" tIns="138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Montserrat"/>
              </a:rPr>
              <a:t/>
            </a:r>
            <a:endParaRPr sz="2121"/>
          </a:p>
        </p:txBody>
      </p:sp>
      <p:sp>
        <p:nvSpPr>
          <p:cNvPr id="167" name="Google Shape;167;p27"/>
          <p:cNvSpPr txBox="1"/>
          <p:nvPr/>
        </p:nvSpPr>
        <p:spPr>
          <a:xfrm>
            <a:off x="3768108" y="1148841"/>
            <a:ext cx="17526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38550" lIns="138550" spcFirstLastPara="1" rIns="138550" wrap="square" tIns="1385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06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Fast</a:t>
            </a:r>
            <a:endParaRPr sz="5206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5855523" y="125325"/>
            <a:ext cx="3105000" cy="3105000"/>
          </a:xfrm>
          <a:prstGeom prst="ellipse">
            <a:avLst/>
          </a:prstGeom>
          <a:solidFill>
            <a:srgbClr val="26A69A">
              <a:alpha val="50000"/>
            </a:srgbClr>
          </a:solidFill>
          <a:ln cap="flat" cmpd="sng" w="73850">
            <a:solidFill>
              <a:srgbClr val="0069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8550" lIns="138550" spcFirstLastPara="1" rIns="138550" wrap="square" tIns="138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Montserrat"/>
              </a:rPr>
              <a:t/>
            </a:r>
            <a:endParaRPr sz="2121"/>
          </a:p>
        </p:txBody>
      </p:sp>
      <p:sp>
        <p:nvSpPr>
          <p:cNvPr id="169" name="Google Shape;169;p27"/>
          <p:cNvSpPr txBox="1"/>
          <p:nvPr/>
        </p:nvSpPr>
        <p:spPr>
          <a:xfrm>
            <a:off x="6389008" y="1024771"/>
            <a:ext cx="20379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38550" lIns="138550" spcFirstLastPara="1" rIns="138550" wrap="square" tIns="1385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Easy to use</a:t>
            </a:r>
            <a:endParaRPr sz="3333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p27"/>
          <p:cNvSpPr/>
          <p:nvPr/>
        </p:nvSpPr>
        <p:spPr>
          <a:xfrm>
            <a:off x="4539467" y="1913483"/>
            <a:ext cx="3105000" cy="3104700"/>
          </a:xfrm>
          <a:prstGeom prst="ellipse">
            <a:avLst/>
          </a:prstGeom>
          <a:solidFill>
            <a:srgbClr val="EA80FD">
              <a:alpha val="50000"/>
            </a:srgbClr>
          </a:solidFill>
          <a:ln cap="flat" cmpd="sng" w="73850">
            <a:solidFill>
              <a:srgbClr val="69199A"/>
            </a:solidFill>
            <a:prstDash val="solid"/>
            <a:round/>
            <a:headEnd len="sm" w="sm" type="none"/>
            <a:tailEnd len="sm" w="sm" type="none"/>
          </a:ln>
          <a:effectLst>
            <a:outerShdw blurRad="86600" rotWithShape="0" algn="bl" dir="5400000" dist="28867">
              <a:srgbClr val="000000">
                <a:alpha val="20000"/>
              </a:srgbClr>
            </a:outerShdw>
          </a:effectLst>
        </p:spPr>
        <p:txBody>
          <a:bodyPr anchorCtr="0" anchor="ctr" bIns="138525" lIns="138525" spcFirstLastPara="1" rIns="138525" wrap="square" tIns="1385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Montserrat"/>
              </a:rPr>
              <a:t/>
            </a:r>
            <a:endParaRPr sz="2121"/>
          </a:p>
        </p:txBody>
      </p:sp>
      <p:sp>
        <p:nvSpPr>
          <p:cNvPr id="171" name="Google Shape;171;p27"/>
          <p:cNvSpPr txBox="1"/>
          <p:nvPr>
            <p:ph type="title"/>
          </p:nvPr>
        </p:nvSpPr>
        <p:spPr>
          <a:xfrm>
            <a:off x="297200" y="180800"/>
            <a:ext cx="5841600" cy="7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The solution?</a:t>
            </a:r>
            <a:endParaRPr sz="30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27"/>
          <p:cNvSpPr txBox="1"/>
          <p:nvPr/>
        </p:nvSpPr>
        <p:spPr>
          <a:xfrm>
            <a:off x="5001800" y="3107258"/>
            <a:ext cx="22599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38525" lIns="138525" spcFirstLastPara="1" rIns="138525" wrap="square" tIns="1385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Accurate</a:t>
            </a:r>
            <a:endParaRPr sz="3333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/>
          <p:nvPr/>
        </p:nvSpPr>
        <p:spPr>
          <a:xfrm>
            <a:off x="3091875" y="167793"/>
            <a:ext cx="3105000" cy="3105000"/>
          </a:xfrm>
          <a:prstGeom prst="ellipse">
            <a:avLst/>
          </a:prstGeom>
          <a:solidFill>
            <a:srgbClr val="5D97F7">
              <a:alpha val="50000"/>
            </a:srgbClr>
          </a:solidFill>
          <a:ln cap="flat" cmpd="sng" w="73850">
            <a:solidFill>
              <a:srgbClr val="2A56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8550" lIns="138550" spcFirstLastPara="1" rIns="138550" wrap="square" tIns="138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Montserrat"/>
              </a:rPr>
              <a:t/>
            </a:r>
            <a:endParaRPr sz="2121"/>
          </a:p>
        </p:txBody>
      </p:sp>
      <p:sp>
        <p:nvSpPr>
          <p:cNvPr id="178" name="Google Shape;178;p28"/>
          <p:cNvSpPr txBox="1"/>
          <p:nvPr/>
        </p:nvSpPr>
        <p:spPr>
          <a:xfrm>
            <a:off x="3768108" y="1148841"/>
            <a:ext cx="17526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38550" lIns="138550" spcFirstLastPara="1" rIns="138550" wrap="square" tIns="1385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06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Fast</a:t>
            </a:r>
            <a:endParaRPr sz="5206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28"/>
          <p:cNvSpPr/>
          <p:nvPr/>
        </p:nvSpPr>
        <p:spPr>
          <a:xfrm>
            <a:off x="5855523" y="125325"/>
            <a:ext cx="3105000" cy="3105000"/>
          </a:xfrm>
          <a:prstGeom prst="ellipse">
            <a:avLst/>
          </a:prstGeom>
          <a:solidFill>
            <a:srgbClr val="26A69A">
              <a:alpha val="50000"/>
            </a:srgbClr>
          </a:solidFill>
          <a:ln cap="flat" cmpd="sng" w="73850">
            <a:solidFill>
              <a:srgbClr val="0069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8550" lIns="138550" spcFirstLastPara="1" rIns="138550" wrap="square" tIns="138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Montserrat"/>
              </a:rPr>
              <a:t/>
            </a:r>
            <a:endParaRPr sz="2121"/>
          </a:p>
        </p:txBody>
      </p:sp>
      <p:sp>
        <p:nvSpPr>
          <p:cNvPr id="180" name="Google Shape;180;p28"/>
          <p:cNvSpPr txBox="1"/>
          <p:nvPr/>
        </p:nvSpPr>
        <p:spPr>
          <a:xfrm>
            <a:off x="6389008" y="1024771"/>
            <a:ext cx="20379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38550" lIns="138550" spcFirstLastPara="1" rIns="138550" wrap="square" tIns="1385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Easy to use</a:t>
            </a:r>
            <a:endParaRPr sz="3333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p28"/>
          <p:cNvSpPr/>
          <p:nvPr/>
        </p:nvSpPr>
        <p:spPr>
          <a:xfrm>
            <a:off x="4539467" y="1913483"/>
            <a:ext cx="3105000" cy="3104700"/>
          </a:xfrm>
          <a:prstGeom prst="ellipse">
            <a:avLst/>
          </a:prstGeom>
          <a:solidFill>
            <a:srgbClr val="EA80FD">
              <a:alpha val="50000"/>
            </a:srgbClr>
          </a:solidFill>
          <a:ln cap="flat" cmpd="sng" w="73850">
            <a:solidFill>
              <a:srgbClr val="69199A"/>
            </a:solidFill>
            <a:prstDash val="solid"/>
            <a:round/>
            <a:headEnd len="sm" w="sm" type="none"/>
            <a:tailEnd len="sm" w="sm" type="none"/>
          </a:ln>
          <a:effectLst>
            <a:outerShdw blurRad="86600" rotWithShape="0" algn="bl" dir="5400000" dist="28867">
              <a:srgbClr val="000000">
                <a:alpha val="20000"/>
              </a:srgbClr>
            </a:outerShdw>
          </a:effectLst>
        </p:spPr>
        <p:txBody>
          <a:bodyPr anchorCtr="0" anchor="ctr" bIns="138525" lIns="138525" spcFirstLastPara="1" rIns="138525" wrap="square" tIns="1385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Montserrat"/>
              </a:rPr>
              <a:t/>
            </a:r>
            <a:endParaRPr sz="2121"/>
          </a:p>
        </p:txBody>
      </p:sp>
      <p:sp>
        <p:nvSpPr>
          <p:cNvPr id="182" name="Google Shape;182;p28"/>
          <p:cNvSpPr txBox="1"/>
          <p:nvPr/>
        </p:nvSpPr>
        <p:spPr>
          <a:xfrm>
            <a:off x="5001800" y="3107258"/>
            <a:ext cx="22599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38525" lIns="138525" spcFirstLastPara="1" rIns="138525" wrap="square" tIns="1385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Accurate</a:t>
            </a:r>
            <a:endParaRPr sz="3333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3" name="Google Shape;183;p28"/>
          <p:cNvCxnSpPr/>
          <p:nvPr/>
        </p:nvCxnSpPr>
        <p:spPr>
          <a:xfrm flipH="1" rot="10800000">
            <a:off x="3222500" y="2074575"/>
            <a:ext cx="2799300" cy="9414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4" name="Google Shape;1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850" y="2694225"/>
            <a:ext cx="2779176" cy="160837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8"/>
          <p:cNvSpPr txBox="1"/>
          <p:nvPr>
            <p:ph type="title"/>
          </p:nvPr>
        </p:nvSpPr>
        <p:spPr>
          <a:xfrm>
            <a:off x="297200" y="180800"/>
            <a:ext cx="5841600" cy="7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The solution?</a:t>
            </a:r>
            <a:endParaRPr sz="30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/>
        </p:nvSpPr>
        <p:spPr>
          <a:xfrm>
            <a:off x="472250" y="1504425"/>
            <a:ext cx="7796100" cy="3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Python package: Numpy-like API</a:t>
            </a:r>
            <a:b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Run Python on CPU, GPU, TPU, </a:t>
            </a:r>
            <a:r>
              <a:rPr i="1"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with 0 code changes</a:t>
            </a:r>
            <a:b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Composable function transformations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○"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jit-compile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○"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utomatic differentiation → scientific computing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○"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Easy p</a:t>
            </a: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arallelization</a:t>
            </a:r>
            <a:b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 emulators/surrogates = no compromises!</a:t>
            </a:r>
            <a:b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Montserrat"/>
              </a:rP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1" name="Google Shape;1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0825" y="495537"/>
            <a:ext cx="398349" cy="39834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9"/>
          <p:cNvSpPr txBox="1"/>
          <p:nvPr>
            <p:ph type="title"/>
          </p:nvPr>
        </p:nvSpPr>
        <p:spPr>
          <a:xfrm>
            <a:off x="6635375" y="439100"/>
            <a:ext cx="1661700" cy="51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jax-ml/jax</a:t>
            </a:r>
            <a:endParaRPr sz="22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" name="Google Shape;193;p29"/>
          <p:cNvSpPr txBox="1"/>
          <p:nvPr>
            <p:ph type="title"/>
          </p:nvPr>
        </p:nvSpPr>
        <p:spPr>
          <a:xfrm>
            <a:off x="297200" y="257000"/>
            <a:ext cx="8515500" cy="7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Why   		    ?</a:t>
            </a:r>
            <a:endParaRPr sz="30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785" y="224417"/>
            <a:ext cx="1129513" cy="65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/>
        </p:nvSpPr>
        <p:spPr>
          <a:xfrm>
            <a:off x="472250" y="4330075"/>
            <a:ext cx="77961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Montserrat"/>
              </a:rP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" name="Google Shape;200;p30"/>
          <p:cNvSpPr txBox="1"/>
          <p:nvPr>
            <p:ph type="title"/>
          </p:nvPr>
        </p:nvSpPr>
        <p:spPr>
          <a:xfrm>
            <a:off x="297200" y="257000"/>
            <a:ext cx="8515500" cy="7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Why   		    for data analysis?</a:t>
            </a:r>
            <a:endParaRPr sz="30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1" name="Google Shape;201;p30" title="chain_exploration_star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50" y="1775263"/>
            <a:ext cx="2485128" cy="2241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0" title="chain_exploration_5_chain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7253" y="1775263"/>
            <a:ext cx="2485128" cy="2241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 title="chain_exploration_5_chains_with_density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0231" y="1775263"/>
            <a:ext cx="2485128" cy="224193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/>
        </p:nvSpPr>
        <p:spPr>
          <a:xfrm>
            <a:off x="542825" y="1310900"/>
            <a:ext cx="77961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Markov chain Monte Carlo: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p30"/>
          <p:cNvSpPr txBox="1"/>
          <p:nvPr/>
        </p:nvSpPr>
        <p:spPr>
          <a:xfrm>
            <a:off x="542825" y="4403875"/>
            <a:ext cx="77961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… is </a:t>
            </a: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embarrassingly</a:t>
            </a: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parallel → GPU acceleration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" name="Google Shape;206;p30"/>
          <p:cNvSpPr txBox="1"/>
          <p:nvPr/>
        </p:nvSpPr>
        <p:spPr>
          <a:xfrm>
            <a:off x="2627119" y="2571750"/>
            <a:ext cx="42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→</a:t>
            </a:r>
            <a:endParaRPr/>
          </a:p>
        </p:txBody>
      </p:sp>
      <p:sp>
        <p:nvSpPr>
          <p:cNvPr id="207" name="Google Shape;207;p30"/>
          <p:cNvSpPr txBox="1"/>
          <p:nvPr/>
        </p:nvSpPr>
        <p:spPr>
          <a:xfrm>
            <a:off x="5467634" y="2571750"/>
            <a:ext cx="42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→</a:t>
            </a:r>
            <a:endParaRPr/>
          </a:p>
        </p:txBody>
      </p:sp>
      <p:sp>
        <p:nvSpPr>
          <p:cNvPr id="208" name="Google Shape;208;p30"/>
          <p:cNvSpPr txBox="1"/>
          <p:nvPr/>
        </p:nvSpPr>
        <p:spPr>
          <a:xfrm>
            <a:off x="8247200" y="2571750"/>
            <a:ext cx="42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→</a:t>
            </a:r>
            <a:endParaRPr/>
          </a:p>
        </p:txBody>
      </p:sp>
      <p:sp>
        <p:nvSpPr>
          <p:cNvPr id="209" name="Google Shape;209;p30"/>
          <p:cNvSpPr txBox="1"/>
          <p:nvPr/>
        </p:nvSpPr>
        <p:spPr>
          <a:xfrm rot="-5400000">
            <a:off x="8151464" y="2571750"/>
            <a:ext cx="112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science</a:t>
            </a:r>
            <a:endParaRPr/>
          </a:p>
        </p:txBody>
      </p:sp>
      <p:pic>
        <p:nvPicPr>
          <p:cNvPr id="210" name="Google Shape;21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1785" y="224417"/>
            <a:ext cx="1129513" cy="65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/>
          <p:nvPr/>
        </p:nvSpPr>
        <p:spPr>
          <a:xfrm>
            <a:off x="472250" y="4330075"/>
            <a:ext cx="77961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Montserrat"/>
              </a:rP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p31"/>
          <p:cNvSpPr txBox="1"/>
          <p:nvPr>
            <p:ph type="title"/>
          </p:nvPr>
        </p:nvSpPr>
        <p:spPr>
          <a:xfrm>
            <a:off x="297200" y="257000"/>
            <a:ext cx="8515500" cy="7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Why   		    for data analysis?</a:t>
            </a:r>
            <a:endParaRPr sz="30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7" name="Google Shape;21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785" y="224417"/>
            <a:ext cx="1129513" cy="65365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1"/>
          <p:cNvSpPr txBox="1"/>
          <p:nvPr/>
        </p:nvSpPr>
        <p:spPr>
          <a:xfrm>
            <a:off x="542825" y="1158500"/>
            <a:ext cx="77961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Faster predictions: accelerate evaluation single step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9" name="Google Shape;219;p31" title="MCMC_stepping_zoom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200" y="2340150"/>
            <a:ext cx="2774625" cy="2296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1" title="likelihood_comparison_residual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2575" y="1786500"/>
            <a:ext cx="5638723" cy="32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/>
          <p:nvPr/>
        </p:nvSpPr>
        <p:spPr>
          <a:xfrm>
            <a:off x="799050" y="3754625"/>
            <a:ext cx="197100" cy="197100"/>
          </a:xfrm>
          <a:prstGeom prst="ellipse">
            <a:avLst/>
          </a:prstGeom>
          <a:solidFill>
            <a:srgbClr val="FF6666"/>
          </a:solidFill>
          <a:ln cap="flat" cmpd="sng" w="9525">
            <a:solidFill>
              <a:srgbClr val="FF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Montserrat"/>
              </a:rPr>
              <a:t/>
            </a:r>
            <a:endParaRPr/>
          </a:p>
        </p:txBody>
      </p:sp>
      <p:sp>
        <p:nvSpPr>
          <p:cNvPr id="222" name="Google Shape;222;p31"/>
          <p:cNvSpPr/>
          <p:nvPr/>
        </p:nvSpPr>
        <p:spPr>
          <a:xfrm>
            <a:off x="2072425" y="2940775"/>
            <a:ext cx="197100" cy="197100"/>
          </a:xfrm>
          <a:prstGeom prst="ellipse">
            <a:avLst/>
          </a:prstGeom>
          <a:solidFill>
            <a:srgbClr val="5B9FE5"/>
          </a:solidFill>
          <a:ln cap="flat" cmpd="sng" w="9525">
            <a:solidFill>
              <a:srgbClr val="5B9F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Montserrat"/>
              </a:rP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/>
          <p:nvPr/>
        </p:nvSpPr>
        <p:spPr>
          <a:xfrm>
            <a:off x="891144" y="1892193"/>
            <a:ext cx="887400" cy="868800"/>
          </a:xfrm>
          <a:prstGeom prst="ellipse">
            <a:avLst/>
          </a:prstGeom>
          <a:noFill/>
          <a:ln cap="flat" cmpd="sng" w="9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225" lIns="88225" spcFirstLastPara="1" rIns="88225" wrap="square" tIns="88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Montserrat"/>
              </a:rPr>
              <a:t/>
            </a:r>
            <a:endParaRPr sz="1351">
              <a:solidFill>
                <a:schemeClr val="dk1"/>
              </a:solidFill>
            </a:endParaRPr>
          </a:p>
        </p:txBody>
      </p:sp>
      <p:sp>
        <p:nvSpPr>
          <p:cNvPr id="228" name="Google Shape;228;p32"/>
          <p:cNvSpPr txBox="1"/>
          <p:nvPr/>
        </p:nvSpPr>
        <p:spPr>
          <a:xfrm>
            <a:off x="472250" y="4330075"/>
            <a:ext cx="77961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Montserrat"/>
              </a:rP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p32"/>
          <p:cNvSpPr txBox="1"/>
          <p:nvPr/>
        </p:nvSpPr>
        <p:spPr>
          <a:xfrm>
            <a:off x="542825" y="1158500"/>
            <a:ext cx="77961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Analyzing gravitational wave data: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p32"/>
          <p:cNvSpPr txBox="1"/>
          <p:nvPr/>
        </p:nvSpPr>
        <p:spPr>
          <a:xfrm>
            <a:off x="542825" y="4556275"/>
            <a:ext cx="77961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… is embarrassingly parallel → 1 event = 1 GPU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1" name="Google Shape;231;p32" title="kursgezagt_BH_cropp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907237">
            <a:off x="739672" y="1814793"/>
            <a:ext cx="547400" cy="54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2" title="Kursgezagt_NS_cropp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6304" y="2335922"/>
            <a:ext cx="425125" cy="42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2"/>
          <p:cNvSpPr/>
          <p:nvPr/>
        </p:nvSpPr>
        <p:spPr>
          <a:xfrm>
            <a:off x="3102483" y="1969594"/>
            <a:ext cx="887400" cy="868800"/>
          </a:xfrm>
          <a:prstGeom prst="ellipse">
            <a:avLst/>
          </a:prstGeom>
          <a:noFill/>
          <a:ln cap="flat" cmpd="sng" w="9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225" lIns="88225" spcFirstLastPara="1" rIns="88225" wrap="square" tIns="88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Montserrat"/>
              </a:rPr>
              <a:t/>
            </a:r>
            <a:endParaRPr sz="1351">
              <a:solidFill>
                <a:schemeClr val="dk1"/>
              </a:solidFill>
            </a:endParaRPr>
          </a:p>
        </p:txBody>
      </p:sp>
      <p:pic>
        <p:nvPicPr>
          <p:cNvPr id="234" name="Google Shape;234;p32" title="kursgezagt_BH_cropp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061637">
            <a:off x="2925198" y="1814792"/>
            <a:ext cx="659568" cy="66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2" title="kursgezagt_BH_cropp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">
            <a:off x="3584765" y="2441021"/>
            <a:ext cx="547401" cy="548826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2"/>
          <p:cNvSpPr/>
          <p:nvPr/>
        </p:nvSpPr>
        <p:spPr>
          <a:xfrm>
            <a:off x="5108514" y="2008295"/>
            <a:ext cx="887400" cy="868800"/>
          </a:xfrm>
          <a:prstGeom prst="ellipse">
            <a:avLst/>
          </a:prstGeom>
          <a:noFill/>
          <a:ln cap="flat" cmpd="sng" w="9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225" lIns="88225" spcFirstLastPara="1" rIns="88225" wrap="square" tIns="88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Montserrat"/>
              </a:rPr>
              <a:t/>
            </a:r>
            <a:endParaRPr sz="1351">
              <a:solidFill>
                <a:schemeClr val="dk1"/>
              </a:solidFill>
            </a:endParaRPr>
          </a:p>
        </p:txBody>
      </p:sp>
      <p:pic>
        <p:nvPicPr>
          <p:cNvPr id="237" name="Google Shape;237;p32" title="Kursgezagt_NS_cropp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3674" y="2452023"/>
            <a:ext cx="425125" cy="42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2" title="Kursgezagt_NS_cropp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7070" y="1850694"/>
            <a:ext cx="589480" cy="58948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2"/>
          <p:cNvSpPr/>
          <p:nvPr/>
        </p:nvSpPr>
        <p:spPr>
          <a:xfrm rot="10800000">
            <a:off x="6992279" y="1879468"/>
            <a:ext cx="887400" cy="868800"/>
          </a:xfrm>
          <a:prstGeom prst="ellipse">
            <a:avLst/>
          </a:prstGeom>
          <a:noFill/>
          <a:ln cap="flat" cmpd="sng" w="9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225" lIns="88225" spcFirstLastPara="1" rIns="88225" wrap="square" tIns="88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Montserrat"/>
              </a:rPr>
              <a:t/>
            </a:r>
            <a:endParaRPr sz="1351">
              <a:solidFill>
                <a:schemeClr val="dk1"/>
              </a:solidFill>
            </a:endParaRPr>
          </a:p>
        </p:txBody>
      </p:sp>
      <p:pic>
        <p:nvPicPr>
          <p:cNvPr id="240" name="Google Shape;240;p32" title="kursgezagt_BH_cropp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892763">
            <a:off x="7483750" y="2276842"/>
            <a:ext cx="547400" cy="54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2" title="Kursgezagt_NS_cropp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6889394" y="1879414"/>
            <a:ext cx="425125" cy="42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2"/>
          <p:cNvSpPr txBox="1"/>
          <p:nvPr/>
        </p:nvSpPr>
        <p:spPr>
          <a:xfrm rot="5400000">
            <a:off x="1224200" y="2788495"/>
            <a:ext cx="36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→</a:t>
            </a:r>
            <a:endParaRPr/>
          </a:p>
        </p:txBody>
      </p:sp>
      <p:sp>
        <p:nvSpPr>
          <p:cNvPr id="243" name="Google Shape;243;p32"/>
          <p:cNvSpPr txBox="1"/>
          <p:nvPr/>
        </p:nvSpPr>
        <p:spPr>
          <a:xfrm rot="5400000">
            <a:off x="3342725" y="2788495"/>
            <a:ext cx="36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→</a:t>
            </a:r>
            <a:endParaRPr/>
          </a:p>
        </p:txBody>
      </p:sp>
      <p:sp>
        <p:nvSpPr>
          <p:cNvPr id="244" name="Google Shape;244;p32"/>
          <p:cNvSpPr txBox="1"/>
          <p:nvPr/>
        </p:nvSpPr>
        <p:spPr>
          <a:xfrm rot="5400000">
            <a:off x="5354475" y="2788495"/>
            <a:ext cx="36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→</a:t>
            </a:r>
            <a:endParaRPr/>
          </a:p>
        </p:txBody>
      </p:sp>
      <p:sp>
        <p:nvSpPr>
          <p:cNvPr id="245" name="Google Shape;245;p32"/>
          <p:cNvSpPr txBox="1"/>
          <p:nvPr/>
        </p:nvSpPr>
        <p:spPr>
          <a:xfrm rot="5400000">
            <a:off x="7270095" y="2788495"/>
            <a:ext cx="36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→</a:t>
            </a:r>
            <a:endParaRPr/>
          </a:p>
        </p:txBody>
      </p:sp>
      <p:pic>
        <p:nvPicPr>
          <p:cNvPr id="246" name="Google Shape;246;p32" title="density_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592" y="3192548"/>
            <a:ext cx="1411409" cy="1273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2" title="density_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4824" y="3192548"/>
            <a:ext cx="1416701" cy="1278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2" title="density_4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05163" y="3192548"/>
            <a:ext cx="1416711" cy="1278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2" title="density_5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45051" y="3192556"/>
            <a:ext cx="1416701" cy="127806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2"/>
          <p:cNvSpPr txBox="1"/>
          <p:nvPr>
            <p:ph type="title"/>
          </p:nvPr>
        </p:nvSpPr>
        <p:spPr>
          <a:xfrm>
            <a:off x="297200" y="257000"/>
            <a:ext cx="8515500" cy="7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Why   		    for data analysis?</a:t>
            </a:r>
            <a:endParaRPr sz="30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1" name="Google Shape;251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81785" y="224417"/>
            <a:ext cx="1129513" cy="65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3"/>
          <p:cNvSpPr txBox="1"/>
          <p:nvPr/>
        </p:nvSpPr>
        <p:spPr>
          <a:xfrm>
            <a:off x="472250" y="4330075"/>
            <a:ext cx="77961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Montserrat"/>
              </a:rP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p33"/>
          <p:cNvSpPr txBox="1"/>
          <p:nvPr/>
        </p:nvSpPr>
        <p:spPr>
          <a:xfrm>
            <a:off x="542825" y="1158500"/>
            <a:ext cx="77961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Neutron star mergers are unique probes of ultra-dense nuclear matter: again Markov chain Monte Carlo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p33"/>
          <p:cNvSpPr txBox="1"/>
          <p:nvPr/>
        </p:nvSpPr>
        <p:spPr>
          <a:xfrm>
            <a:off x="542825" y="4556275"/>
            <a:ext cx="77961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Montserrat"/>
              </a:rP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59" name="Google Shape;259;p33"/>
          <p:cNvGrpSpPr/>
          <p:nvPr/>
        </p:nvGrpSpPr>
        <p:grpSpPr>
          <a:xfrm>
            <a:off x="1254270" y="2015656"/>
            <a:ext cx="1101729" cy="1026455"/>
            <a:chOff x="4997070" y="1850694"/>
            <a:chExt cx="1101729" cy="1026455"/>
          </a:xfrm>
        </p:grpSpPr>
        <p:sp>
          <p:nvSpPr>
            <p:cNvPr id="260" name="Google Shape;260;p33"/>
            <p:cNvSpPr/>
            <p:nvPr/>
          </p:nvSpPr>
          <p:spPr>
            <a:xfrm>
              <a:off x="5108514" y="2008295"/>
              <a:ext cx="887400" cy="868800"/>
            </a:xfrm>
            <a:prstGeom prst="ellipse">
              <a:avLst/>
            </a:prstGeom>
            <a:noFill/>
            <a:ln cap="flat" cmpd="sng" w="9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8225" lIns="88225" spcFirstLastPara="1" rIns="88225" wrap="square" tIns="882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1">
                <a:solidFill>
                  <a:schemeClr val="dk1"/>
                </a:solidFill>
              </a:endParaRPr>
            </a:p>
          </p:txBody>
        </p:sp>
        <p:pic>
          <p:nvPicPr>
            <p:cNvPr id="261" name="Google Shape;261;p33" title="Kursgezagt_NS_cropped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73674" y="2452023"/>
              <a:ext cx="425125" cy="425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33" title="Kursgezagt_NS_cropped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97070" y="1850694"/>
              <a:ext cx="589480" cy="5894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3" name="Google Shape;263;p33"/>
          <p:cNvSpPr txBox="1"/>
          <p:nvPr>
            <p:ph type="title"/>
          </p:nvPr>
        </p:nvSpPr>
        <p:spPr>
          <a:xfrm>
            <a:off x="297200" y="257000"/>
            <a:ext cx="8515500" cy="7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Why   		    for data analysis?</a:t>
            </a:r>
            <a:endParaRPr sz="30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4" name="Google Shape;26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785" y="224417"/>
            <a:ext cx="1129513" cy="6536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5" name="Google Shape;265;p33"/>
          <p:cNvGrpSpPr/>
          <p:nvPr/>
        </p:nvGrpSpPr>
        <p:grpSpPr>
          <a:xfrm>
            <a:off x="2798072" y="2015650"/>
            <a:ext cx="878739" cy="818700"/>
            <a:chOff x="4997070" y="1850694"/>
            <a:chExt cx="1101729" cy="1026455"/>
          </a:xfrm>
        </p:grpSpPr>
        <p:sp>
          <p:nvSpPr>
            <p:cNvPr id="266" name="Google Shape;266;p33"/>
            <p:cNvSpPr/>
            <p:nvPr/>
          </p:nvSpPr>
          <p:spPr>
            <a:xfrm>
              <a:off x="5108514" y="2008295"/>
              <a:ext cx="887400" cy="868800"/>
            </a:xfrm>
            <a:prstGeom prst="ellipse">
              <a:avLst/>
            </a:prstGeom>
            <a:noFill/>
            <a:ln cap="flat" cmpd="sng" w="73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0375" lIns="70375" spcFirstLastPara="1" rIns="70375" wrap="square" tIns="703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77">
                <a:solidFill>
                  <a:schemeClr val="dk1"/>
                </a:solidFill>
              </a:endParaRPr>
            </a:p>
          </p:txBody>
        </p:sp>
        <p:pic>
          <p:nvPicPr>
            <p:cNvPr id="267" name="Google Shape;267;p33" title="Kursgezagt_NS_cropped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73674" y="2452023"/>
              <a:ext cx="425125" cy="425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33" title="Kursgezagt_NS_cropped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97070" y="1850694"/>
              <a:ext cx="589480" cy="5894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9" name="Google Shape;269;p33"/>
          <p:cNvGrpSpPr/>
          <p:nvPr/>
        </p:nvGrpSpPr>
        <p:grpSpPr>
          <a:xfrm>
            <a:off x="3890007" y="2287332"/>
            <a:ext cx="1101729" cy="1026455"/>
            <a:chOff x="4997070" y="1850694"/>
            <a:chExt cx="1101729" cy="1026455"/>
          </a:xfrm>
        </p:grpSpPr>
        <p:sp>
          <p:nvSpPr>
            <p:cNvPr id="270" name="Google Shape;270;p33"/>
            <p:cNvSpPr/>
            <p:nvPr/>
          </p:nvSpPr>
          <p:spPr>
            <a:xfrm>
              <a:off x="5108514" y="2008295"/>
              <a:ext cx="887400" cy="868800"/>
            </a:xfrm>
            <a:prstGeom prst="ellipse">
              <a:avLst/>
            </a:prstGeom>
            <a:noFill/>
            <a:ln cap="flat" cmpd="sng" w="9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8225" lIns="88225" spcFirstLastPara="1" rIns="88225" wrap="square" tIns="882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1">
                <a:solidFill>
                  <a:schemeClr val="dk1"/>
                </a:solidFill>
              </a:endParaRPr>
            </a:p>
          </p:txBody>
        </p:sp>
        <p:pic>
          <p:nvPicPr>
            <p:cNvPr id="271" name="Google Shape;271;p33" title="Kursgezagt_NS_cropped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73674" y="2452023"/>
              <a:ext cx="425125" cy="425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p33" title="Kursgezagt_NS_cropped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97070" y="1850694"/>
              <a:ext cx="589480" cy="5894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3" name="Google Shape;273;p33"/>
          <p:cNvGrpSpPr/>
          <p:nvPr/>
        </p:nvGrpSpPr>
        <p:grpSpPr>
          <a:xfrm rot="10800000">
            <a:off x="5234907" y="2015657"/>
            <a:ext cx="1101729" cy="1026455"/>
            <a:chOff x="4997070" y="1850694"/>
            <a:chExt cx="1101729" cy="1026455"/>
          </a:xfrm>
        </p:grpSpPr>
        <p:sp>
          <p:nvSpPr>
            <p:cNvPr id="274" name="Google Shape;274;p33"/>
            <p:cNvSpPr/>
            <p:nvPr/>
          </p:nvSpPr>
          <p:spPr>
            <a:xfrm>
              <a:off x="5108514" y="2008295"/>
              <a:ext cx="887400" cy="868800"/>
            </a:xfrm>
            <a:prstGeom prst="ellipse">
              <a:avLst/>
            </a:prstGeom>
            <a:noFill/>
            <a:ln cap="flat" cmpd="sng" w="9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8225" lIns="88225" spcFirstLastPara="1" rIns="88225" wrap="square" tIns="882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1">
                <a:solidFill>
                  <a:schemeClr val="dk1"/>
                </a:solidFill>
              </a:endParaRPr>
            </a:p>
          </p:txBody>
        </p:sp>
        <p:pic>
          <p:nvPicPr>
            <p:cNvPr id="275" name="Google Shape;275;p33" title="Kursgezagt_NS_cropped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73674" y="2452023"/>
              <a:ext cx="425125" cy="425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" name="Google Shape;276;p33" title="Kursgezagt_NS_cropped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97070" y="1850694"/>
              <a:ext cx="589480" cy="5894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7" name="Google Shape;277;p33"/>
          <p:cNvGrpSpPr/>
          <p:nvPr/>
        </p:nvGrpSpPr>
        <p:grpSpPr>
          <a:xfrm rot="10800000">
            <a:off x="6797307" y="2058532"/>
            <a:ext cx="1101729" cy="1026455"/>
            <a:chOff x="4997070" y="1850694"/>
            <a:chExt cx="1101729" cy="1026455"/>
          </a:xfrm>
        </p:grpSpPr>
        <p:sp>
          <p:nvSpPr>
            <p:cNvPr id="278" name="Google Shape;278;p33"/>
            <p:cNvSpPr/>
            <p:nvPr/>
          </p:nvSpPr>
          <p:spPr>
            <a:xfrm>
              <a:off x="5108514" y="2008295"/>
              <a:ext cx="887400" cy="868800"/>
            </a:xfrm>
            <a:prstGeom prst="ellipse">
              <a:avLst/>
            </a:prstGeom>
            <a:noFill/>
            <a:ln cap="flat" cmpd="sng" w="9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8225" lIns="88225" spcFirstLastPara="1" rIns="88225" wrap="square" tIns="882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1">
                <a:solidFill>
                  <a:schemeClr val="dk1"/>
                </a:solidFill>
              </a:endParaRPr>
            </a:p>
          </p:txBody>
        </p:sp>
        <p:pic>
          <p:nvPicPr>
            <p:cNvPr id="279" name="Google Shape;279;p33" title="Kursgezagt_NS_cropped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73674" y="2452023"/>
              <a:ext cx="425125" cy="425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33" title="Kursgezagt_NS_cropped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97070" y="1850694"/>
              <a:ext cx="589480" cy="5894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1" name="Google Shape;281;p33"/>
          <p:cNvSpPr/>
          <p:nvPr/>
        </p:nvSpPr>
        <p:spPr>
          <a:xfrm rot="5400000">
            <a:off x="4268750" y="-26205"/>
            <a:ext cx="572400" cy="7209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</a:rPr>
              <a:t>§</a:t>
            </a:r>
            <a:endParaRPr/>
          </a:p>
        </p:txBody>
      </p:sp>
      <p:pic>
        <p:nvPicPr>
          <p:cNvPr id="282" name="Google Shape;28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1725" y="3988825"/>
            <a:ext cx="1026450" cy="102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ctrTitle"/>
          </p:nvPr>
        </p:nvSpPr>
        <p:spPr>
          <a:xfrm>
            <a:off x="173875" y="1545450"/>
            <a:ext cx="88038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GB" sz="5500">
                <a:latin typeface="Montserrat"/>
              </a:rPr>
              <a:t>10 years ago…</a:t>
            </a:r>
            <a:endParaRPr sz="5500"/>
          </a:p>
          <a:p>
            <a:pPr indent="0" lvl="0" mar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>
                <a:latin typeface="Montserrat"/>
              </a:rPr>
              <a:t/>
            </a:r>
            <a:endParaRPr sz="5500"/>
          </a:p>
          <a:p>
            <a:pPr indent="0" lvl="0" mar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GB" sz="4700">
                <a:latin typeface="Montserrat"/>
              </a:rPr>
              <a:t>Something exciting happened </a:t>
            </a:r>
            <a:endParaRPr sz="4700"/>
          </a:p>
        </p:txBody>
      </p:sp>
      <p:sp>
        <p:nvSpPr>
          <p:cNvPr id="85" name="Google Shape;85;p16"/>
          <p:cNvSpPr/>
          <p:nvPr/>
        </p:nvSpPr>
        <p:spPr>
          <a:xfrm>
            <a:off x="7472900" y="4022200"/>
            <a:ext cx="1504800" cy="72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Montserrat"/>
              </a:rPr>
              <a:t/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8382875" y="7225"/>
            <a:ext cx="761100" cy="31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Montserrat"/>
              </a:rP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 txBox="1"/>
          <p:nvPr>
            <p:ph type="title"/>
          </p:nvPr>
        </p:nvSpPr>
        <p:spPr>
          <a:xfrm>
            <a:off x="68600" y="333200"/>
            <a:ext cx="9210000" cy="7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      	        software developed at           </a:t>
            </a:r>
            <a:endParaRPr sz="30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8" name="Google Shape;2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0430" y="2554230"/>
            <a:ext cx="230610" cy="23061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4"/>
          <p:cNvSpPr txBox="1"/>
          <p:nvPr>
            <p:ph type="title"/>
          </p:nvPr>
        </p:nvSpPr>
        <p:spPr>
          <a:xfrm>
            <a:off x="6425150" y="2511942"/>
            <a:ext cx="2618700" cy="297300"/>
          </a:xfrm>
          <a:prstGeom prst="rect">
            <a:avLst/>
          </a:prstGeom>
        </p:spPr>
        <p:txBody>
          <a:bodyPr anchorCtr="0" anchor="b" bIns="52925" lIns="52925" spcFirstLastPara="1" rIns="52925" wrap="square" tIns="5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73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github.com/GW-JAX-Team</a:t>
            </a:r>
            <a:endParaRPr sz="1273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0" name="Google Shape;290;p34"/>
          <p:cNvPicPr preferRelativeResize="0"/>
          <p:nvPr/>
        </p:nvPicPr>
        <p:blipFill rotWithShape="1">
          <a:blip r:embed="rId4">
            <a:alphaModFix/>
          </a:blip>
          <a:srcRect b="0" l="0" r="63880" t="0"/>
          <a:stretch/>
        </p:blipFill>
        <p:spPr>
          <a:xfrm>
            <a:off x="5958221" y="273971"/>
            <a:ext cx="878950" cy="82768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4"/>
          <p:cNvSpPr txBox="1"/>
          <p:nvPr/>
        </p:nvSpPr>
        <p:spPr>
          <a:xfrm>
            <a:off x="472250" y="1528575"/>
            <a:ext cx="5284800" cy="32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</a:t>
            </a: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ravitational waves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○"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LIGO: 2 hours → 5 mins (24x faster)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■"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Identical results!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○"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Einstein Telescope: WIP</a:t>
            </a:r>
            <a:b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From neutron star mergers to insights into nuclear physics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○"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Intractable (?) → 1 hour</a:t>
            </a:r>
            <a:b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rgbClr val="FFCD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2" name="Google Shape;292;p34" title="thomas_better-modified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4775" y="1469676"/>
            <a:ext cx="1014825" cy="101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4"/>
          <p:cNvSpPr txBox="1"/>
          <p:nvPr>
            <p:ph type="title"/>
          </p:nvPr>
        </p:nvSpPr>
        <p:spPr>
          <a:xfrm>
            <a:off x="6752042" y="1172369"/>
            <a:ext cx="1260300" cy="297300"/>
          </a:xfrm>
          <a:prstGeom prst="rect">
            <a:avLst/>
          </a:prstGeom>
        </p:spPr>
        <p:txBody>
          <a:bodyPr anchorCtr="0" anchor="b" bIns="52925" lIns="52925" spcFirstLastPara="1" rIns="52925" wrap="square" tIns="52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73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Thomas Ng</a:t>
            </a:r>
            <a:endParaRPr sz="1273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4" name="Google Shape;294;p34" title="twouters_full-modified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45737" y="3543150"/>
            <a:ext cx="1072926" cy="107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6776" y="4631172"/>
            <a:ext cx="230610" cy="23061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4"/>
          <p:cNvSpPr txBox="1"/>
          <p:nvPr>
            <p:ph type="title"/>
          </p:nvPr>
        </p:nvSpPr>
        <p:spPr>
          <a:xfrm>
            <a:off x="5432875" y="4588900"/>
            <a:ext cx="3711000" cy="297300"/>
          </a:xfrm>
          <a:prstGeom prst="rect">
            <a:avLst/>
          </a:prstGeom>
        </p:spPr>
        <p:txBody>
          <a:bodyPr anchorCtr="0" anchor="b" bIns="52925" lIns="52925" spcFirstLastPara="1" rIns="52925" wrap="square" tIns="5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73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nuclear-multimessenger-astronomy/jester</a:t>
            </a:r>
            <a:endParaRPr sz="1173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7" name="Google Shape;297;p34"/>
          <p:cNvSpPr txBox="1"/>
          <p:nvPr>
            <p:ph type="title"/>
          </p:nvPr>
        </p:nvSpPr>
        <p:spPr>
          <a:xfrm>
            <a:off x="6752025" y="3229845"/>
            <a:ext cx="1260300" cy="297300"/>
          </a:xfrm>
          <a:prstGeom prst="rect">
            <a:avLst/>
          </a:prstGeom>
        </p:spPr>
        <p:txBody>
          <a:bodyPr anchorCtr="0" anchor="b" bIns="52925" lIns="52925" spcFirstLastPara="1" rIns="52925" wrap="square" tIns="52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73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Me</a:t>
            </a:r>
            <a:endParaRPr sz="1273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8" name="Google Shape;298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585" y="282726"/>
            <a:ext cx="1129513" cy="65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5"/>
          <p:cNvSpPr txBox="1"/>
          <p:nvPr>
            <p:ph type="ctrTitle"/>
          </p:nvPr>
        </p:nvSpPr>
        <p:spPr>
          <a:xfrm>
            <a:off x="173875" y="1164450"/>
            <a:ext cx="8803800" cy="185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GB" sz="5500">
                <a:latin typeface="Montserrat"/>
              </a:rPr>
              <a:t>Conclusions</a:t>
            </a:r>
            <a:endParaRPr sz="4700"/>
          </a:p>
        </p:txBody>
      </p:sp>
      <p:sp>
        <p:nvSpPr>
          <p:cNvPr id="304" name="Google Shape;304;p35"/>
          <p:cNvSpPr/>
          <p:nvPr/>
        </p:nvSpPr>
        <p:spPr>
          <a:xfrm>
            <a:off x="7472900" y="4022200"/>
            <a:ext cx="1504800" cy="72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Montserrat"/>
              </a:rPr>
              <a:t/>
            </a:r>
            <a:endParaRPr/>
          </a:p>
        </p:txBody>
      </p:sp>
      <p:sp>
        <p:nvSpPr>
          <p:cNvPr id="305" name="Google Shape;305;p35"/>
          <p:cNvSpPr/>
          <p:nvPr/>
        </p:nvSpPr>
        <p:spPr>
          <a:xfrm>
            <a:off x="8382875" y="7225"/>
            <a:ext cx="761100" cy="31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Montserrat"/>
              </a:rP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6"/>
          <p:cNvSpPr txBox="1"/>
          <p:nvPr/>
        </p:nvSpPr>
        <p:spPr>
          <a:xfrm>
            <a:off x="472250" y="1385050"/>
            <a:ext cx="7887600" cy="3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Gravitational wave data analysis intractable for Einstein Telescope with CPU-based software</a:t>
            </a:r>
            <a:b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b="1" lang="en-GB" sz="1800">
                <a:solidFill>
                  <a:srgbClr val="5D97F7"/>
                </a:solidFill>
                <a:latin typeface="Montserrat"/>
                <a:ea typeface="Montserrat"/>
                <a:cs typeface="Montserrat"/>
                <a:sym typeface="Montserrat"/>
              </a:rPr>
              <a:t>J</a:t>
            </a:r>
            <a:r>
              <a:rPr b="1" lang="en-GB" sz="1800">
                <a:solidFill>
                  <a:srgbClr val="26A69A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b="1" lang="en-GB" sz="1800">
                <a:solidFill>
                  <a:srgbClr val="EA80FD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 GPU computing made easy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○"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Python-based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○"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Ideal for scientific computing</a:t>
            </a:r>
            <a:b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Accelerate from hours/days to minutes, without compromises</a:t>
            </a:r>
            <a:b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Developed at                   and </a:t>
            </a: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tested at Snellius!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p36"/>
          <p:cNvSpPr txBox="1"/>
          <p:nvPr>
            <p:ph type="title"/>
          </p:nvPr>
        </p:nvSpPr>
        <p:spPr>
          <a:xfrm>
            <a:off x="297200" y="333200"/>
            <a:ext cx="7887600" cy="7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Conclusions</a:t>
            </a:r>
            <a:endParaRPr sz="30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2" name="Google Shape;3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8225" y="495537"/>
            <a:ext cx="398349" cy="39834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6"/>
          <p:cNvSpPr txBox="1"/>
          <p:nvPr>
            <p:ph type="title"/>
          </p:nvPr>
        </p:nvSpPr>
        <p:spPr>
          <a:xfrm>
            <a:off x="4882775" y="439100"/>
            <a:ext cx="1661700" cy="51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jax-ml/jax</a:t>
            </a:r>
            <a:endParaRPr sz="22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4" name="Google Shape;31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2698" y="159575"/>
            <a:ext cx="1854000" cy="107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6"/>
          <p:cNvPicPr preferRelativeResize="0"/>
          <p:nvPr/>
        </p:nvPicPr>
        <p:blipFill rotWithShape="1">
          <a:blip r:embed="rId5">
            <a:alphaModFix/>
          </a:blip>
          <a:srcRect b="0" l="0" r="63880" t="0"/>
          <a:stretch/>
        </p:blipFill>
        <p:spPr>
          <a:xfrm>
            <a:off x="2544589" y="3759087"/>
            <a:ext cx="770659" cy="7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7"/>
          <p:cNvSpPr txBox="1"/>
          <p:nvPr>
            <p:ph type="ctrTitle"/>
          </p:nvPr>
        </p:nvSpPr>
        <p:spPr>
          <a:xfrm>
            <a:off x="173875" y="1164450"/>
            <a:ext cx="8803800" cy="13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GB" sz="5500">
                <a:latin typeface="Montserrat"/>
              </a:rPr>
              <a:t>Let’s chat!</a:t>
            </a:r>
            <a:endParaRPr sz="4700"/>
          </a:p>
        </p:txBody>
      </p:sp>
      <p:sp>
        <p:nvSpPr>
          <p:cNvPr id="321" name="Google Shape;321;p37"/>
          <p:cNvSpPr/>
          <p:nvPr/>
        </p:nvSpPr>
        <p:spPr>
          <a:xfrm>
            <a:off x="7472900" y="4022200"/>
            <a:ext cx="1504800" cy="72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Montserrat"/>
              </a:rPr>
              <a:t/>
            </a:r>
            <a:endParaRPr/>
          </a:p>
        </p:txBody>
      </p:sp>
      <p:sp>
        <p:nvSpPr>
          <p:cNvPr id="322" name="Google Shape;322;p37"/>
          <p:cNvSpPr/>
          <p:nvPr/>
        </p:nvSpPr>
        <p:spPr>
          <a:xfrm>
            <a:off x="8382875" y="7225"/>
            <a:ext cx="761100" cy="31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Montserrat"/>
              </a:rPr>
              <a:t/>
            </a:r>
            <a:endParaRPr/>
          </a:p>
        </p:txBody>
      </p:sp>
      <p:pic>
        <p:nvPicPr>
          <p:cNvPr id="323" name="Google Shape;3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373" y="3347604"/>
            <a:ext cx="684076" cy="684076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7"/>
          <p:cNvSpPr txBox="1"/>
          <p:nvPr/>
        </p:nvSpPr>
        <p:spPr>
          <a:xfrm>
            <a:off x="1428997" y="3397150"/>
            <a:ext cx="3237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ThibeauWouters</a:t>
            </a:r>
            <a:endParaRPr sz="2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" name="Google Shape;325;p37"/>
          <p:cNvSpPr txBox="1"/>
          <p:nvPr/>
        </p:nvSpPr>
        <p:spPr>
          <a:xfrm>
            <a:off x="5853437" y="3397138"/>
            <a:ext cx="2893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thibeauwouters</a:t>
            </a:r>
            <a:endParaRPr sz="2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6" name="Google Shape;32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0312" y="3431851"/>
            <a:ext cx="515574" cy="51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>
            <p:ph type="title"/>
          </p:nvPr>
        </p:nvSpPr>
        <p:spPr>
          <a:xfrm>
            <a:off x="221000" y="336576"/>
            <a:ext cx="8525400" cy="7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1.3 billion years before that…</a:t>
            </a:r>
            <a:endParaRPr sz="26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262325" y="345643"/>
            <a:ext cx="52500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Gravitational waves</a:t>
            </a:r>
            <a:endParaRPr sz="37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297200" y="180800"/>
            <a:ext cx="5841600" cy="7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10 years ago, Earth listened</a:t>
            </a:r>
            <a:endParaRPr sz="30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 rotWithShape="1">
          <a:blip r:embed="rId3">
            <a:alphaModFix/>
          </a:blip>
          <a:srcRect b="0" l="48830" r="0" t="0"/>
          <a:stretch/>
        </p:blipFill>
        <p:spPr>
          <a:xfrm>
            <a:off x="4756100" y="1356900"/>
            <a:ext cx="4142675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 rotWithShape="1">
          <a:blip r:embed="rId4">
            <a:alphaModFix/>
          </a:blip>
          <a:srcRect b="0" l="19352" r="18620" t="-755"/>
          <a:stretch/>
        </p:blipFill>
        <p:spPr>
          <a:xfrm>
            <a:off x="409275" y="1210575"/>
            <a:ext cx="3708300" cy="3749647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>
            <p:ph type="title"/>
          </p:nvPr>
        </p:nvSpPr>
        <p:spPr>
          <a:xfrm>
            <a:off x="6285752" y="3950375"/>
            <a:ext cx="1208700" cy="7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LIGO</a:t>
            </a:r>
            <a:endParaRPr sz="30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" name="Google Shape;107;p19"/>
          <p:cNvSpPr/>
          <p:nvPr/>
        </p:nvSpPr>
        <p:spPr>
          <a:xfrm>
            <a:off x="4744000" y="1368100"/>
            <a:ext cx="4142700" cy="2495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Montserrat"/>
              </a:rP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297200" y="180800"/>
            <a:ext cx="5841600" cy="7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10 years ago, Earth listened</a:t>
            </a:r>
            <a:endParaRPr sz="30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3" name="Google Shape;113;p20"/>
          <p:cNvGrpSpPr/>
          <p:nvPr/>
        </p:nvGrpSpPr>
        <p:grpSpPr>
          <a:xfrm>
            <a:off x="1029725" y="1014375"/>
            <a:ext cx="7084527" cy="3962475"/>
            <a:chOff x="1029725" y="1014375"/>
            <a:chExt cx="7084527" cy="3962475"/>
          </a:xfrm>
        </p:grpSpPr>
        <p:pic>
          <p:nvPicPr>
            <p:cNvPr id="114" name="Google Shape;114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29725" y="1014375"/>
              <a:ext cx="7084527" cy="3932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Google Shape;115;p20"/>
            <p:cNvSpPr/>
            <p:nvPr/>
          </p:nvSpPr>
          <p:spPr>
            <a:xfrm>
              <a:off x="1160650" y="4882350"/>
              <a:ext cx="132600" cy="94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72542" y="0"/>
            <a:ext cx="111461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>
          <a:xfrm>
            <a:off x="696375" y="1712900"/>
            <a:ext cx="83607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319</a:t>
            </a:r>
            <a:r>
              <a:rPr lang="en-GB" sz="41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detections over 10 years</a:t>
            </a:r>
            <a:endParaRPr sz="41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ctrTitle"/>
          </p:nvPr>
        </p:nvSpPr>
        <p:spPr>
          <a:xfrm>
            <a:off x="173875" y="1545450"/>
            <a:ext cx="88038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GB" sz="5500">
                <a:latin typeface="Montserrat"/>
              </a:rPr>
              <a:t>In ~10 years from now…</a:t>
            </a:r>
            <a:endParaRPr sz="5500"/>
          </a:p>
          <a:p>
            <a:pPr indent="0" lvl="0" mar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>
                <a:latin typeface="Montserrat"/>
              </a:rPr>
              <a:t/>
            </a:r>
            <a:endParaRPr sz="5500"/>
          </a:p>
          <a:p>
            <a:pPr indent="0" lvl="0" mar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GB" sz="4600">
                <a:latin typeface="Montserrat"/>
              </a:rPr>
              <a:t>Something exciting will happen</a:t>
            </a:r>
            <a:r>
              <a:rPr lang="en-GB" sz="4700">
                <a:latin typeface="Montserrat"/>
              </a:rPr>
              <a:t> </a:t>
            </a:r>
            <a:endParaRPr sz="4700"/>
          </a:p>
        </p:txBody>
      </p:sp>
      <p:sp>
        <p:nvSpPr>
          <p:cNvPr id="127" name="Google Shape;127;p22"/>
          <p:cNvSpPr/>
          <p:nvPr/>
        </p:nvSpPr>
        <p:spPr>
          <a:xfrm>
            <a:off x="7472900" y="4022200"/>
            <a:ext cx="1504800" cy="72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Montserrat"/>
              </a:rPr>
              <a:t/>
            </a: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8382875" y="7225"/>
            <a:ext cx="761100" cy="31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Montserrat"/>
              </a:rP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/>
          <p:nvPr/>
        </p:nvSpPr>
        <p:spPr>
          <a:xfrm>
            <a:off x="7472900" y="4022200"/>
            <a:ext cx="1504800" cy="72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Montserrat"/>
              </a:rPr>
              <a:t/>
            </a:r>
            <a:endParaRPr/>
          </a:p>
        </p:txBody>
      </p:sp>
      <p:sp>
        <p:nvSpPr>
          <p:cNvPr id="134" name="Google Shape;134;p23"/>
          <p:cNvSpPr/>
          <p:nvPr/>
        </p:nvSpPr>
        <p:spPr>
          <a:xfrm>
            <a:off x="8382875" y="7225"/>
            <a:ext cx="761100" cy="31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Montserrat"/>
              </a:rPr>
              <a:t/>
            </a:r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25"/>
            <a:ext cx="982836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 txBox="1"/>
          <p:nvPr>
            <p:ph idx="4294967295" type="title"/>
          </p:nvPr>
        </p:nvSpPr>
        <p:spPr>
          <a:xfrm>
            <a:off x="297200" y="180800"/>
            <a:ext cx="71757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Einstein Telescope: </a:t>
            </a:r>
            <a:endParaRPr sz="30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Europe’s next-gen detector (in NL?)</a:t>
            </a:r>
            <a:endParaRPr sz="30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Montserrat"/>
        <a:ea typeface="Montserrat"/>
        <a:cs typeface="Montserrat"/>
        <a:font script="Jpan" typeface="Montserrat"/>
        <a:font script="Hang" typeface="Montserrat"/>
        <a:font script="Hans" typeface="Montserrat"/>
        <a:font script="Hant" typeface="Montserrat"/>
        <a:font script="Arab" typeface="Montserrat"/>
        <a:font script="Hebr" typeface="Montserrat"/>
        <a:font script="Thai" typeface="Montserrat"/>
        <a:font script="Ethi" typeface="Montserrat"/>
        <a:font script="Beng" typeface="Montserrat"/>
        <a:font script="Gujr" typeface="Montserrat"/>
        <a:font script="Khmr" typeface="Montserrat"/>
        <a:font script="Knda" typeface="Montserrat"/>
        <a:font script="Guru" typeface="Montserrat"/>
        <a:font script="Cans" typeface="Montserrat"/>
        <a:font script="Cher" typeface="Montserrat"/>
        <a:font script="Yiii" typeface="Montserrat"/>
        <a:font script="Tibt" typeface="Montserrat"/>
        <a:font script="Thaa" typeface="Montserrat"/>
        <a:font script="Deva" typeface="Montserrat"/>
        <a:font script="Telu" typeface="Montserrat"/>
        <a:font script="Taml" typeface="Montserrat"/>
        <a:font script="Syrc" typeface="Montserrat"/>
        <a:font script="Orya" typeface="Montserrat"/>
        <a:font script="Mlym" typeface="Montserrat"/>
        <a:font script="Laoo" typeface="Montserrat"/>
        <a:font script="Sinh" typeface="Montserrat"/>
        <a:font script="Mong" typeface="Montserrat"/>
        <a:font script="Viet" typeface="Montserrat"/>
        <a:font script="Uigh" typeface="Montserrat"/>
        <a:font script="Geor" typeface="Montserrat"/>
      </a:majorFont>
      <a:minorFont>
        <a:latin typeface="Montserrat"/>
        <a:ea typeface="Montserrat"/>
        <a:cs typeface="Montserrat"/>
        <a:font script="Jpan" typeface="Montserrat"/>
        <a:font script="Hang" typeface="Montserrat"/>
        <a:font script="Hans" typeface="Montserrat"/>
        <a:font script="Hant" typeface="Montserrat"/>
        <a:font script="Arab" typeface="Montserrat"/>
        <a:font script="Hebr" typeface="Montserrat"/>
        <a:font script="Thai" typeface="Montserrat"/>
        <a:font script="Ethi" typeface="Montserrat"/>
        <a:font script="Beng" typeface="Montserrat"/>
        <a:font script="Gujr" typeface="Montserrat"/>
        <a:font script="Khmr" typeface="Montserrat"/>
        <a:font script="Knda" typeface="Montserrat"/>
        <a:font script="Guru" typeface="Montserrat"/>
        <a:font script="Cans" typeface="Montserrat"/>
        <a:font script="Cher" typeface="Montserrat"/>
        <a:font script="Yiii" typeface="Montserrat"/>
        <a:font script="Tibt" typeface="Montserrat"/>
        <a:font script="Thaa" typeface="Montserrat"/>
        <a:font script="Deva" typeface="Montserrat"/>
        <a:font script="Telu" typeface="Montserrat"/>
        <a:font script="Taml" typeface="Montserrat"/>
        <a:font script="Syrc" typeface="Montserrat"/>
        <a:font script="Orya" typeface="Montserrat"/>
        <a:font script="Mlym" typeface="Montserrat"/>
        <a:font script="Laoo" typeface="Montserrat"/>
        <a:font script="Sinh" typeface="Montserrat"/>
        <a:font script="Mong" typeface="Montserrat"/>
        <a:font script="Viet" typeface="Montserrat"/>
        <a:font script="Uigh" typeface="Montserrat"/>
        <a:font script="Geor" typeface="Montserra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Montserrat"/>
        <a:ea typeface="Montserrat"/>
        <a:cs typeface="Montserrat"/>
        <a:font script="Jpan" typeface="Montserrat"/>
        <a:font script="Hang" typeface="Montserrat"/>
        <a:font script="Hans" typeface="Montserrat"/>
        <a:font script="Hant" typeface="Montserrat"/>
        <a:font script="Arab" typeface="Montserrat"/>
        <a:font script="Hebr" typeface="Montserrat"/>
        <a:font script="Thai" typeface="Montserrat"/>
        <a:font script="Ethi" typeface="Montserrat"/>
        <a:font script="Beng" typeface="Montserrat"/>
        <a:font script="Gujr" typeface="Montserrat"/>
        <a:font script="Khmr" typeface="Montserrat"/>
        <a:font script="Knda" typeface="Montserrat"/>
        <a:font script="Guru" typeface="Montserrat"/>
        <a:font script="Cans" typeface="Montserrat"/>
        <a:font script="Cher" typeface="Montserrat"/>
        <a:font script="Yiii" typeface="Montserrat"/>
        <a:font script="Tibt" typeface="Montserrat"/>
        <a:font script="Thaa" typeface="Montserrat"/>
        <a:font script="Deva" typeface="Montserrat"/>
        <a:font script="Telu" typeface="Montserrat"/>
        <a:font script="Taml" typeface="Montserrat"/>
        <a:font script="Syrc" typeface="Montserrat"/>
        <a:font script="Orya" typeface="Montserrat"/>
        <a:font script="Mlym" typeface="Montserrat"/>
        <a:font script="Laoo" typeface="Montserrat"/>
        <a:font script="Sinh" typeface="Montserrat"/>
        <a:font script="Mong" typeface="Montserrat"/>
        <a:font script="Viet" typeface="Montserrat"/>
        <a:font script="Uigh" typeface="Montserrat"/>
        <a:font script="Geor" typeface="Montserrat"/>
      </a:majorFont>
      <a:minorFont>
        <a:latin typeface="Montserrat"/>
        <a:ea typeface="Montserrat"/>
        <a:cs typeface="Montserrat"/>
        <a:font script="Jpan" typeface="Montserrat"/>
        <a:font script="Hang" typeface="Montserrat"/>
        <a:font script="Hans" typeface="Montserrat"/>
        <a:font script="Hant" typeface="Montserrat"/>
        <a:font script="Arab" typeface="Montserrat"/>
        <a:font script="Hebr" typeface="Montserrat"/>
        <a:font script="Thai" typeface="Montserrat"/>
        <a:font script="Ethi" typeface="Montserrat"/>
        <a:font script="Beng" typeface="Montserrat"/>
        <a:font script="Gujr" typeface="Montserrat"/>
        <a:font script="Khmr" typeface="Montserrat"/>
        <a:font script="Knda" typeface="Montserrat"/>
        <a:font script="Guru" typeface="Montserrat"/>
        <a:font script="Cans" typeface="Montserrat"/>
        <a:font script="Cher" typeface="Montserrat"/>
        <a:font script="Yiii" typeface="Montserrat"/>
        <a:font script="Tibt" typeface="Montserrat"/>
        <a:font script="Thaa" typeface="Montserrat"/>
        <a:font script="Deva" typeface="Montserrat"/>
        <a:font script="Telu" typeface="Montserrat"/>
        <a:font script="Taml" typeface="Montserrat"/>
        <a:font script="Syrc" typeface="Montserrat"/>
        <a:font script="Orya" typeface="Montserrat"/>
        <a:font script="Mlym" typeface="Montserrat"/>
        <a:font script="Laoo" typeface="Montserrat"/>
        <a:font script="Sinh" typeface="Montserrat"/>
        <a:font script="Mong" typeface="Montserrat"/>
        <a:font script="Viet" typeface="Montserrat"/>
        <a:font script="Uigh" typeface="Montserrat"/>
        <a:font script="Geor" typeface="Montserra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